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79" r:id="rId2"/>
    <p:sldId id="280" r:id="rId3"/>
    <p:sldId id="290" r:id="rId4"/>
    <p:sldId id="289" r:id="rId5"/>
    <p:sldId id="296" r:id="rId6"/>
    <p:sldId id="293" r:id="rId7"/>
    <p:sldId id="294" r:id="rId8"/>
    <p:sldId id="295" r:id="rId9"/>
    <p:sldId id="298" r:id="rId10"/>
    <p:sldId id="285" r:id="rId11"/>
    <p:sldId id="299" r:id="rId12"/>
    <p:sldId id="300" r:id="rId13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mhoff Franziska" initials="IF" lastIdx="7" clrIdx="0">
    <p:extLst>
      <p:ext uri="{19B8F6BF-5375-455C-9EA6-DF929625EA0E}">
        <p15:presenceInfo xmlns:p15="http://schemas.microsoft.com/office/powerpoint/2012/main" userId="Imhoff Franzis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131" autoAdjust="0"/>
    <p:restoredTop sz="94660" autoAdjust="0"/>
  </p:normalViewPr>
  <p:slideViewPr>
    <p:cSldViewPr snapToGrid="0">
      <p:cViewPr varScale="1">
        <p:scale>
          <a:sx n="131" d="100"/>
          <a:sy n="131" d="100"/>
        </p:scale>
        <p:origin x="107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0-06T13:57:58.861" idx="1">
    <p:pos x="3703" y="2286"/>
    <p:text>Ortsteile ergänzt</p:text>
    <p:extLst>
      <p:ext uri="{C676402C-5697-4E1C-873F-D02D1690AC5C}">
        <p15:threadingInfo xmlns:p15="http://schemas.microsoft.com/office/powerpoint/2012/main" timeZoneBias="-120"/>
      </p:ext>
    </p:extLst>
  </p:cm>
  <p:cm authorId="1" dt="2021-10-06T13:59:52.233" idx="2">
    <p:pos x="4159" y="2880"/>
    <p:text>Zahl korrigiert gemäss Jahresbericht, richtige Gender-Formulierung, Dynamik etwas veranschaulichen mit Wachstum</p:text>
    <p:extLst>
      <p:ext uri="{C676402C-5697-4E1C-873F-D02D1690AC5C}">
        <p15:threadingInfo xmlns:p15="http://schemas.microsoft.com/office/powerpoint/2012/main" timeZoneBias="-120"/>
      </p:ext>
    </p:extLst>
  </p:cm>
  <p:cm authorId="1" dt="2021-10-06T14:02:10.858" idx="3">
    <p:pos x="2836" y="3683"/>
    <p:text>Zahl gemäss JB korrigiert</p:text>
    <p:extLst>
      <p:ext uri="{C676402C-5697-4E1C-873F-D02D1690AC5C}">
        <p15:threadingInfo xmlns:p15="http://schemas.microsoft.com/office/powerpoint/2012/main" timeZoneBias="-120"/>
      </p:ext>
    </p:extLst>
  </p:cm>
  <p:cm authorId="1" dt="2021-10-06T14:03:56.800" idx="4">
    <p:pos x="5184" y="1706"/>
    <p:text>Evtl. noch die vielen Vereine ergänzen? Die Anzahl hätte wohl Susanna Zachar.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0-06T14:21:23.729" idx="5">
    <p:pos x="4549" y="2482"/>
    <p:text>Nennst du hier Beispiele? Ich würde ein paar Namen hören wollen.</p:text>
    <p:extLst>
      <p:ext uri="{C676402C-5697-4E1C-873F-D02D1690AC5C}">
        <p15:threadingInfo xmlns:p15="http://schemas.microsoft.com/office/powerpoint/2012/main" timeZoneBias="-120"/>
      </p:ext>
    </p:extLst>
  </p:cm>
  <p:cm authorId="1" dt="2021-10-06T14:22:03.313" idx="6">
    <p:pos x="4170" y="2880"/>
    <p:text>Was ist damit gemeint - es klingt ein wenig schwammig.</p:text>
    <p:extLst>
      <p:ext uri="{C676402C-5697-4E1C-873F-D02D1690AC5C}">
        <p15:threadingInfo xmlns:p15="http://schemas.microsoft.com/office/powerpoint/2012/main" timeZoneBias="-120"/>
      </p:ext>
    </p:extLst>
  </p:cm>
  <p:cm authorId="1" dt="2021-10-06T14:22:55.841" idx="7">
    <p:pos x="5257" y="1483"/>
    <p:text>evtl. GVV und IVV ergänzen?</p:text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58B4E1E7-82E9-48ED-8347-0092D8DC0986}" type="datetimeFigureOut">
              <a:rPr lang="de-DE" smtClean="0"/>
              <a:pPr/>
              <a:t>18.07.2022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21A75B38-D3DB-40B5-A0DF-E98EDEBF583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637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41330A63-9302-43D6-9411-D8B9EB4F4C88}" type="datetimeFigureOut">
              <a:rPr lang="de-CH" smtClean="0"/>
              <a:pPr/>
              <a:t>18.07.2022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6D5DBBE8-7F51-4C4B-898A-80B9421CC67D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9385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DBBE8-7F51-4C4B-898A-80B9421CC67D}" type="slidenum">
              <a:rPr lang="de-CH" smtClean="0"/>
              <a:pPr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05326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6435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Textplatzhalter 21"/>
          <p:cNvSpPr>
            <a:spLocks noGrp="1"/>
          </p:cNvSpPr>
          <p:nvPr>
            <p:ph type="body" sz="quarter" idx="16"/>
          </p:nvPr>
        </p:nvSpPr>
        <p:spPr>
          <a:xfrm>
            <a:off x="457200" y="3927475"/>
            <a:ext cx="6858000" cy="2936875"/>
          </a:xfrm>
          <a:solidFill>
            <a:schemeClr val="accent1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317100"/>
            <a:ext cx="6306410" cy="759776"/>
          </a:xfrm>
        </p:spPr>
        <p:txBody>
          <a:bodyPr anchor="t" anchorCtr="0"/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65078"/>
            <a:ext cx="6306410" cy="617221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494" y="492125"/>
            <a:ext cx="2018306" cy="428625"/>
          </a:xfrm>
          <a:prstGeom prst="rect">
            <a:avLst/>
          </a:prstGeom>
        </p:spPr>
      </p:pic>
      <p:sp>
        <p:nvSpPr>
          <p:cNvPr id="20" name="Textplatzhalter 19"/>
          <p:cNvSpPr>
            <a:spLocks noGrp="1"/>
          </p:cNvSpPr>
          <p:nvPr>
            <p:ph type="body" sz="quarter" idx="14"/>
          </p:nvPr>
        </p:nvSpPr>
        <p:spPr>
          <a:xfrm>
            <a:off x="914400" y="6186454"/>
            <a:ext cx="6306410" cy="258763"/>
          </a:xfrm>
        </p:spPr>
        <p:txBody>
          <a:bodyPr anchor="b" anchorCtr="0"/>
          <a:lstStyle>
            <a:lvl1pPr>
              <a:defRPr sz="1100">
                <a:solidFill>
                  <a:schemeClr val="bg1"/>
                </a:solidFill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>
          <a:xfrm>
            <a:off x="457200" y="5899"/>
            <a:ext cx="1371600" cy="1958975"/>
          </a:xfrm>
          <a:solidFill>
            <a:schemeClr val="accent1"/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86525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4" name="Textplatzhalter 21"/>
          <p:cNvSpPr>
            <a:spLocks noGrp="1"/>
          </p:cNvSpPr>
          <p:nvPr>
            <p:ph type="body" sz="quarter" idx="16"/>
          </p:nvPr>
        </p:nvSpPr>
        <p:spPr>
          <a:xfrm>
            <a:off x="457200" y="3927475"/>
            <a:ext cx="6858000" cy="2936875"/>
          </a:xfrm>
          <a:solidFill>
            <a:schemeClr val="accent1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399" y="4317100"/>
            <a:ext cx="6282813" cy="759776"/>
          </a:xfrm>
        </p:spPr>
        <p:txBody>
          <a:bodyPr anchor="t" anchorCtr="0"/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65078"/>
            <a:ext cx="6282812" cy="617221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494" y="492125"/>
            <a:ext cx="2018306" cy="428625"/>
          </a:xfrm>
          <a:prstGeom prst="rect">
            <a:avLst/>
          </a:prstGeom>
        </p:spPr>
      </p:pic>
      <p:sp>
        <p:nvSpPr>
          <p:cNvPr id="20" name="Textplatzhalter 19"/>
          <p:cNvSpPr>
            <a:spLocks noGrp="1"/>
          </p:cNvSpPr>
          <p:nvPr>
            <p:ph type="body" sz="quarter" idx="14"/>
          </p:nvPr>
        </p:nvSpPr>
        <p:spPr>
          <a:xfrm>
            <a:off x="914400" y="6186454"/>
            <a:ext cx="6282812" cy="258763"/>
          </a:xfrm>
        </p:spPr>
        <p:txBody>
          <a:bodyPr anchor="b" anchorCtr="0"/>
          <a:lstStyle>
            <a:lvl1pPr>
              <a:defRPr sz="1100">
                <a:solidFill>
                  <a:schemeClr val="bg1"/>
                </a:solidFill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>
          <a:xfrm>
            <a:off x="457200" y="5899"/>
            <a:ext cx="1371600" cy="1958975"/>
          </a:xfrm>
          <a:solidFill>
            <a:schemeClr val="accent1"/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7386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59742"/>
            <a:ext cx="7772400" cy="3950571"/>
          </a:xfrm>
        </p:spPr>
        <p:txBody>
          <a:bodyPr/>
          <a:lstStyle>
            <a:lvl1pPr>
              <a:lnSpc>
                <a:spcPts val="2500"/>
              </a:lnSpc>
              <a:defRPr/>
            </a:lvl1pPr>
            <a:lvl2pPr>
              <a:lnSpc>
                <a:spcPts val="2500"/>
              </a:lnSpc>
              <a:defRPr/>
            </a:lvl2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7. Oktober 2021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52088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2359742"/>
            <a:ext cx="4114800" cy="3950571"/>
          </a:xfrm>
        </p:spPr>
        <p:txBody>
          <a:bodyPr/>
          <a:lstStyle>
            <a:lvl1pPr>
              <a:lnSpc>
                <a:spcPts val="2500"/>
              </a:lnSpc>
              <a:defRPr/>
            </a:lvl1pPr>
            <a:lvl2pPr>
              <a:lnSpc>
                <a:spcPts val="2500"/>
              </a:lnSpc>
              <a:defRPr/>
            </a:lvl2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7. Oktober 2021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3"/>
          </p:nvPr>
        </p:nvSpPr>
        <p:spPr>
          <a:xfrm>
            <a:off x="0" y="2447925"/>
            <a:ext cx="4114800" cy="3429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2389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77270"/>
            <a:ext cx="54864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95137"/>
            <a:ext cx="5486400" cy="544913"/>
          </a:xfrm>
        </p:spPr>
        <p:txBody>
          <a:bodyPr/>
          <a:lstStyle>
            <a:lvl1pPr>
              <a:lnSpc>
                <a:spcPts val="2500"/>
              </a:lnSpc>
              <a:defRPr/>
            </a:lvl1pPr>
            <a:lvl2pPr>
              <a:lnSpc>
                <a:spcPts val="2500"/>
              </a:lnSpc>
              <a:defRPr/>
            </a:lvl2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7. Oktober 2021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3"/>
          </p:nvPr>
        </p:nvSpPr>
        <p:spPr>
          <a:xfrm>
            <a:off x="914400" y="5333016"/>
            <a:ext cx="5486400" cy="543909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1" name="Diagrammplatzhalter 10"/>
          <p:cNvSpPr>
            <a:spLocks noGrp="1"/>
          </p:cNvSpPr>
          <p:nvPr>
            <p:ph type="chart" sz="quarter" idx="14"/>
          </p:nvPr>
        </p:nvSpPr>
        <p:spPr>
          <a:xfrm>
            <a:off x="914400" y="2940050"/>
            <a:ext cx="5486400" cy="2245483"/>
          </a:xfrm>
        </p:spPr>
        <p:txBody>
          <a:bodyPr/>
          <a:lstStyle/>
          <a:p>
            <a:r>
              <a:rPr lang="de-DE"/>
              <a:t>Diagramm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8205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77270"/>
            <a:ext cx="7772400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958975"/>
            <a:ext cx="7772400" cy="43513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0" y="6364758"/>
            <a:ext cx="1295396" cy="1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ct val="110000"/>
              </a:lnSpc>
              <a:defRPr sz="800">
                <a:solidFill>
                  <a:schemeClr val="tx1"/>
                </a:solidFill>
              </a:defRPr>
            </a:lvl1pPr>
          </a:lstStyle>
          <a:p>
            <a:r>
              <a:rPr lang="de-CH"/>
              <a:t>9. Juli 2021</a:t>
            </a:r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6366346"/>
            <a:ext cx="3086100" cy="1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lnSpc>
                <a:spcPct val="110000"/>
              </a:lnSpc>
              <a:defRPr sz="800">
                <a:solidFill>
                  <a:schemeClr val="tx1"/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364758"/>
            <a:ext cx="457200" cy="1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ct val="110000"/>
              </a:lnSpc>
              <a:defRPr sz="800">
                <a:solidFill>
                  <a:schemeClr val="tx1"/>
                </a:solidFill>
              </a:defRPr>
            </a:lvl1pPr>
          </a:lstStyle>
          <a:p>
            <a:fld id="{27B937AB-2DC5-4D34-93D3-4CBBB7EB2DE5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4901" y="492125"/>
            <a:ext cx="1311899" cy="278606"/>
          </a:xfrm>
          <a:prstGeom prst="rect">
            <a:avLst/>
          </a:prstGeom>
        </p:spPr>
      </p:pic>
      <p:sp>
        <p:nvSpPr>
          <p:cNvPr id="11" name="Textplatzhalter 19"/>
          <p:cNvSpPr txBox="1">
            <a:spLocks/>
          </p:cNvSpPr>
          <p:nvPr/>
        </p:nvSpPr>
        <p:spPr>
          <a:xfrm>
            <a:off x="8195151" y="6364758"/>
            <a:ext cx="431006" cy="180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Font typeface="Verdana" panose="020B060403050404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4938" indent="-134938" algn="l" defTabSz="914400" rtl="0" eaLnBrk="1" latinLnBrk="0" hangingPunct="1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Font typeface="Verdana" panose="020B060403050404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8900" indent="-88900" algn="l" defTabSz="914400" rtl="0" eaLnBrk="1" latinLnBrk="0" hangingPunct="1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Font typeface="Verdana" panose="020B0604030504040204" pitchFamily="34" charset="0"/>
              <a:buChar char="•"/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dirty="0"/>
              <a:t>| Seite</a:t>
            </a:r>
            <a:endParaRPr lang="de-CH" sz="800" dirty="0"/>
          </a:p>
        </p:txBody>
      </p:sp>
    </p:spTree>
    <p:extLst>
      <p:ext uri="{BB962C8B-B14F-4D97-AF65-F5344CB8AC3E}">
        <p14:creationId xmlns:p14="http://schemas.microsoft.com/office/powerpoint/2010/main" val="226352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73" r:id="rId4"/>
    <p:sldLayoutId id="2147483674" r:id="rId5"/>
  </p:sldLayoutIdLst>
  <p:hf hdr="0" ftr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5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ts val="2500"/>
        </a:lnSpc>
        <a:spcBef>
          <a:spcPts val="0"/>
        </a:spcBef>
        <a:buClr>
          <a:schemeClr val="accent1"/>
        </a:buClr>
        <a:buFont typeface="Verdana" panose="020B060403050404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ts val="1600"/>
        </a:lnSpc>
        <a:spcBef>
          <a:spcPts val="0"/>
        </a:spcBef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34938" indent="-134938" algn="l" defTabSz="914400" rtl="0" eaLnBrk="1" latinLnBrk="0" hangingPunct="1">
        <a:lnSpc>
          <a:spcPts val="1600"/>
        </a:lnSpc>
        <a:spcBef>
          <a:spcPts val="0"/>
        </a:spcBef>
        <a:buClr>
          <a:schemeClr val="accent1"/>
        </a:buClr>
        <a:buFont typeface="Verdana" panose="020B060403050404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88900" indent="-88900" algn="l" defTabSz="914400" rtl="0" eaLnBrk="1" latinLnBrk="0" hangingPunct="1">
        <a:lnSpc>
          <a:spcPct val="110000"/>
        </a:lnSpc>
        <a:spcBef>
          <a:spcPts val="0"/>
        </a:spcBef>
        <a:buClr>
          <a:schemeClr val="accent1"/>
        </a:buClr>
        <a:buFont typeface="Verdana" panose="020B060403050404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2160" userDrawn="1">
          <p15:clr>
            <a:srgbClr val="F26B43"/>
          </p15:clr>
        </p15:guide>
        <p15:guide id="3" pos="2880" userDrawn="1">
          <p15:clr>
            <a:srgbClr val="F26B43"/>
          </p15:clr>
        </p15:guide>
        <p15:guide id="4" pos="2592" userDrawn="1">
          <p15:clr>
            <a:srgbClr val="F26B43"/>
          </p15:clr>
        </p15:guide>
        <p15:guide id="5" pos="3168" userDrawn="1">
          <p15:clr>
            <a:srgbClr val="F26B43"/>
          </p15:clr>
        </p15:guide>
        <p15:guide id="6" pos="2304" userDrawn="1">
          <p15:clr>
            <a:srgbClr val="F26B43"/>
          </p15:clr>
        </p15:guide>
        <p15:guide id="7" pos="3456" userDrawn="1">
          <p15:clr>
            <a:srgbClr val="F26B43"/>
          </p15:clr>
        </p15:guide>
        <p15:guide id="8" pos="2016" userDrawn="1">
          <p15:clr>
            <a:srgbClr val="F26B43"/>
          </p15:clr>
        </p15:guide>
        <p15:guide id="9" pos="3744" userDrawn="1">
          <p15:clr>
            <a:srgbClr val="F26B43"/>
          </p15:clr>
        </p15:guide>
        <p15:guide id="10" pos="1728" userDrawn="1">
          <p15:clr>
            <a:srgbClr val="F26B43"/>
          </p15:clr>
        </p15:guide>
        <p15:guide id="11" pos="4032" userDrawn="1">
          <p15:clr>
            <a:srgbClr val="F26B43"/>
          </p15:clr>
        </p15:guide>
        <p15:guide id="12" pos="1440" userDrawn="1">
          <p15:clr>
            <a:srgbClr val="F26B43"/>
          </p15:clr>
        </p15:guide>
        <p15:guide id="13" pos="4320" userDrawn="1">
          <p15:clr>
            <a:srgbClr val="F26B43"/>
          </p15:clr>
        </p15:guide>
        <p15:guide id="14" pos="1152" userDrawn="1">
          <p15:clr>
            <a:srgbClr val="F26B43"/>
          </p15:clr>
        </p15:guide>
        <p15:guide id="15" pos="4608" userDrawn="1">
          <p15:clr>
            <a:srgbClr val="F26B43"/>
          </p15:clr>
        </p15:guide>
        <p15:guide id="16" pos="864" userDrawn="1">
          <p15:clr>
            <a:srgbClr val="F26B43"/>
          </p15:clr>
        </p15:guide>
        <p15:guide id="17" pos="4896" userDrawn="1">
          <p15:clr>
            <a:srgbClr val="F26B43"/>
          </p15:clr>
        </p15:guide>
        <p15:guide id="18" pos="576" userDrawn="1">
          <p15:clr>
            <a:srgbClr val="F26B43"/>
          </p15:clr>
        </p15:guide>
        <p15:guide id="19" pos="5184" userDrawn="1">
          <p15:clr>
            <a:srgbClr val="F26B43"/>
          </p15:clr>
        </p15:guide>
        <p15:guide id="20" pos="288" userDrawn="1">
          <p15:clr>
            <a:srgbClr val="F26B43"/>
          </p15:clr>
        </p15:guide>
        <p15:guide id="21" pos="5472" userDrawn="1">
          <p15:clr>
            <a:srgbClr val="F26B43"/>
          </p15:clr>
        </p15:guide>
        <p15:guide id="22" orient="horz" pos="2469" userDrawn="1">
          <p15:clr>
            <a:srgbClr val="F26B43"/>
          </p15:clr>
        </p15:guide>
        <p15:guide id="23" orient="horz" pos="2778" userDrawn="1">
          <p15:clr>
            <a:srgbClr val="F26B43"/>
          </p15:clr>
        </p15:guide>
        <p15:guide id="24" orient="horz" pos="3086" userDrawn="1">
          <p15:clr>
            <a:srgbClr val="F26B43"/>
          </p15:clr>
        </p15:guide>
        <p15:guide id="25" orient="horz" pos="3394" userDrawn="1">
          <p15:clr>
            <a:srgbClr val="F26B43"/>
          </p15:clr>
        </p15:guide>
        <p15:guide id="26" orient="horz" pos="3702" userDrawn="1">
          <p15:clr>
            <a:srgbClr val="F26B43"/>
          </p15:clr>
        </p15:guide>
        <p15:guide id="27" orient="horz" pos="4010" userDrawn="1">
          <p15:clr>
            <a:srgbClr val="F26B43"/>
          </p15:clr>
        </p15:guide>
        <p15:guide id="28" orient="horz" pos="1852" userDrawn="1">
          <p15:clr>
            <a:srgbClr val="F26B43"/>
          </p15:clr>
        </p15:guide>
        <p15:guide id="29" orient="horz" pos="1542" userDrawn="1">
          <p15:clr>
            <a:srgbClr val="F26B43"/>
          </p15:clr>
        </p15:guide>
        <p15:guide id="30" orient="horz" pos="1234" userDrawn="1">
          <p15:clr>
            <a:srgbClr val="F26B43"/>
          </p15:clr>
        </p15:guide>
        <p15:guide id="31" orient="horz" pos="926" userDrawn="1">
          <p15:clr>
            <a:srgbClr val="F26B43"/>
          </p15:clr>
        </p15:guide>
        <p15:guide id="32" orient="horz" pos="618" userDrawn="1">
          <p15:clr>
            <a:srgbClr val="F26B43"/>
          </p15:clr>
        </p15:guide>
        <p15:guide id="33" orient="horz" pos="31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platzhalter 9" descr="Titelbild Fahnen Griespark.jpg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/>
          <a:srcRect l="5541" t="7685" r="5541"/>
          <a:stretch>
            <a:fillRect/>
          </a:stretch>
        </p:blipFill>
        <p:spPr>
          <a:xfrm>
            <a:off x="-1" y="0"/>
            <a:ext cx="9144001" cy="6858000"/>
          </a:xfrm>
        </p:spPr>
      </p:pic>
      <p:sp>
        <p:nvSpPr>
          <p:cNvPr id="14" name="Textplatzhalter 1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914399" y="4317178"/>
            <a:ext cx="6276109" cy="759776"/>
          </a:xfrm>
        </p:spPr>
        <p:txBody>
          <a:bodyPr/>
          <a:lstStyle/>
          <a:p>
            <a:r>
              <a:rPr lang="de-CH" sz="2800" dirty="0"/>
              <a:t>Wirtschaftsstandort Volketswil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2021/2022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CH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494" y="492125"/>
            <a:ext cx="2018306" cy="428625"/>
          </a:xfrm>
          <a:prstGeom prst="rect">
            <a:avLst/>
          </a:prstGeom>
        </p:spPr>
      </p:pic>
      <p:sp>
        <p:nvSpPr>
          <p:cNvPr id="1027" name="AutoShape 3"/>
          <p:cNvSpPr>
            <a:spLocks noChangeAspect="1" noChangeArrowheads="1" noTextEdit="1"/>
          </p:cNvSpPr>
          <p:nvPr/>
        </p:nvSpPr>
        <p:spPr bwMode="auto">
          <a:xfrm>
            <a:off x="457200" y="0"/>
            <a:ext cx="1371600" cy="1965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pic>
        <p:nvPicPr>
          <p:cNvPr id="10" name="Grafik 9" descr="Wappen_Volketswil_neg_6PT_def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21867" y="470406"/>
            <a:ext cx="822724" cy="959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224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51EAC48D-353B-408A-82F8-9490317D8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Vision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465AEF-683A-4352-9555-07971A43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7. Oktober 2021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F8BA38D-7EEA-4527-89D1-5B8C646EC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10</a:t>
            </a:fld>
            <a:endParaRPr lang="de-CH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DB469AF1-FD69-41D5-B3FE-9A43EB7290A2}"/>
              </a:ext>
            </a:extLst>
          </p:cNvPr>
          <p:cNvSpPr/>
          <p:nvPr/>
        </p:nvSpPr>
        <p:spPr>
          <a:xfrm>
            <a:off x="2373252" y="1640113"/>
            <a:ext cx="4774894" cy="4514501"/>
          </a:xfrm>
          <a:prstGeom prst="ellipse">
            <a:avLst/>
          </a:prstGeom>
          <a:solidFill>
            <a:srgbClr val="AF2832"/>
          </a:solidFill>
          <a:ln>
            <a:solidFill>
              <a:srgbClr val="AF283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4572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CH" sz="1600" spc="2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b="1" spc="2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«Volketswil ist dank seinen urbanen Qualitäten und einem starken Bezug zur Natur begehrt als Wohnort und Standort für zukunftsfähige Unternehmen </a:t>
            </a:r>
          </a:p>
          <a:p>
            <a:pPr algn="ctr"/>
            <a:r>
              <a:rPr lang="de-CH" b="1" spc="2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 nutzt seinen Gestaltungsspielraum.»</a:t>
            </a:r>
            <a:endParaRPr lang="de-CH" b="1" dirty="0">
              <a:solidFill>
                <a:schemeClr val="bg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57194" y="4290648"/>
            <a:ext cx="1196867" cy="1131018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sz="900" b="1" dirty="0"/>
              <a:t>2021</a:t>
            </a:r>
          </a:p>
          <a:p>
            <a:pPr algn="ctr"/>
            <a:r>
              <a:rPr lang="de-CH" sz="900" b="1" dirty="0"/>
              <a:t>entwickelt</a:t>
            </a:r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12" name="Ellipse 11"/>
          <p:cNvSpPr/>
          <p:nvPr/>
        </p:nvSpPr>
        <p:spPr>
          <a:xfrm>
            <a:off x="1082568" y="4927582"/>
            <a:ext cx="1528749" cy="1517179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de-CH" sz="900" b="1" dirty="0"/>
              <a:t>2022</a:t>
            </a:r>
          </a:p>
          <a:p>
            <a:pPr algn="ctr"/>
            <a:r>
              <a:rPr lang="de-CH" sz="900" b="1" dirty="0"/>
              <a:t>Fortsetzung Positionierung</a:t>
            </a:r>
          </a:p>
        </p:txBody>
      </p:sp>
    </p:spTree>
    <p:extLst>
      <p:ext uri="{BB962C8B-B14F-4D97-AF65-F5344CB8AC3E}">
        <p14:creationId xmlns:p14="http://schemas.microsoft.com/office/powerpoint/2010/main" val="2905880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Interessiert an einem Austausch?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Gerne!</a:t>
            </a:r>
          </a:p>
          <a:p>
            <a:pPr>
              <a:lnSpc>
                <a:spcPts val="2900"/>
              </a:lnSpc>
            </a:pPr>
            <a:endParaRPr lang="de-CH" dirty="0"/>
          </a:p>
          <a:p>
            <a:pPr>
              <a:lnSpc>
                <a:spcPts val="2900"/>
              </a:lnSpc>
            </a:pPr>
            <a:r>
              <a:rPr lang="de-CH" sz="2400" b="1" dirty="0">
                <a:latin typeface="+mj-lt"/>
                <a:ea typeface="+mj-ea"/>
                <a:cs typeface="+mj-cs"/>
              </a:rPr>
              <a:t>Jean-Philippe Pinto</a:t>
            </a:r>
          </a:p>
          <a:p>
            <a:pPr>
              <a:lnSpc>
                <a:spcPts val="2900"/>
              </a:lnSpc>
            </a:pPr>
            <a:r>
              <a:rPr lang="de-CH" sz="2400" b="1" dirty="0">
                <a:latin typeface="+mj-lt"/>
                <a:ea typeface="+mj-ea"/>
                <a:cs typeface="+mj-cs"/>
              </a:rPr>
              <a:t>Gemeindepräsident und Finanzvorstand</a:t>
            </a:r>
          </a:p>
          <a:p>
            <a:pPr>
              <a:lnSpc>
                <a:spcPts val="2900"/>
              </a:lnSpc>
            </a:pPr>
            <a:endParaRPr lang="de-CH" sz="2400" b="1" dirty="0">
              <a:latin typeface="+mj-lt"/>
              <a:ea typeface="+mj-ea"/>
              <a:cs typeface="+mj-cs"/>
            </a:endParaRPr>
          </a:p>
          <a:p>
            <a:pPr>
              <a:lnSpc>
                <a:spcPts val="2900"/>
              </a:lnSpc>
            </a:pPr>
            <a:r>
              <a:rPr lang="de-CH" sz="2400" b="1" dirty="0">
                <a:latin typeface="+mj-lt"/>
                <a:ea typeface="+mj-ea"/>
                <a:cs typeface="+mj-cs"/>
              </a:rPr>
              <a:t>Tel. 044 945 56 00</a:t>
            </a:r>
          </a:p>
          <a:p>
            <a:pPr>
              <a:lnSpc>
                <a:spcPts val="2900"/>
              </a:lnSpc>
            </a:pPr>
            <a:r>
              <a:rPr lang="de-CH" sz="2400" b="1" dirty="0">
                <a:latin typeface="+mj-lt"/>
                <a:ea typeface="+mj-ea"/>
                <a:cs typeface="+mj-cs"/>
              </a:rPr>
              <a:t>E-Mail: jean-philippe.pinto@volketswil.ch</a:t>
            </a:r>
          </a:p>
          <a:p>
            <a:pPr>
              <a:lnSpc>
                <a:spcPts val="2900"/>
              </a:lnSpc>
            </a:pPr>
            <a:endParaRPr lang="de-CH" sz="2400" b="1" dirty="0">
              <a:latin typeface="+mj-lt"/>
              <a:ea typeface="+mj-ea"/>
              <a:cs typeface="+mj-cs"/>
            </a:endParaRPr>
          </a:p>
          <a:p>
            <a:pPr>
              <a:lnSpc>
                <a:spcPts val="2900"/>
              </a:lnSpc>
            </a:pPr>
            <a:r>
              <a:rPr lang="de-CH" sz="2400" b="1" dirty="0">
                <a:latin typeface="+mj-lt"/>
                <a:ea typeface="+mj-ea"/>
                <a:cs typeface="+mj-cs"/>
              </a:rPr>
              <a:t>Unsere Website: www.volketswil.ch</a:t>
            </a:r>
          </a:p>
          <a:p>
            <a:pPr marL="285750" indent="-285750">
              <a:lnSpc>
                <a:spcPts val="2900"/>
              </a:lnSpc>
              <a:buFont typeface="Arial" panose="020B0604020202020204" pitchFamily="34" charset="0"/>
              <a:buChar char="•"/>
            </a:pP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7. Oktober 2021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11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24096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sz="4800" dirty="0"/>
              <a:t>Danke</a:t>
            </a:r>
            <a:r>
              <a:rPr lang="de-CH" dirty="0"/>
              <a:t> </a:t>
            </a:r>
            <a:br>
              <a:rPr lang="de-CH" dirty="0"/>
            </a:br>
            <a:r>
              <a:rPr lang="de-CH" dirty="0"/>
              <a:t>für Ihre Aufmerksamkeit</a:t>
            </a:r>
          </a:p>
        </p:txBody>
      </p:sp>
      <p:pic>
        <p:nvPicPr>
          <p:cNvPr id="7" name="Grafik 6" descr="Wappen_Volketswil_neg_6PT_def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431" y="467278"/>
            <a:ext cx="816982" cy="952556"/>
          </a:xfrm>
          <a:prstGeom prst="rect">
            <a:avLst/>
          </a:prstGeom>
        </p:spPr>
      </p:pic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Untertitel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92737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842B8781-4690-4E69-9D94-19EF81D2F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4188112B-0A73-4804-9721-216DCA889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 sz="4000" dirty="0"/>
          </a:p>
          <a:p>
            <a:endParaRPr lang="de-CH" sz="4800" b="1" dirty="0">
              <a:solidFill>
                <a:srgbClr val="C00000"/>
              </a:solidFill>
            </a:endParaRPr>
          </a:p>
          <a:p>
            <a:r>
              <a:rPr lang="de-CH" sz="4800" b="1" dirty="0">
                <a:solidFill>
                  <a:srgbClr val="C00000"/>
                </a:solidFill>
              </a:rPr>
              <a:t>Willkommen</a:t>
            </a:r>
          </a:p>
          <a:p>
            <a:r>
              <a:rPr lang="de-CH" sz="4000" b="1" dirty="0">
                <a:solidFill>
                  <a:srgbClr val="C00000"/>
                </a:solidFill>
              </a:rPr>
              <a:t> </a:t>
            </a:r>
          </a:p>
          <a:p>
            <a:r>
              <a:rPr lang="de-CH" sz="3000" b="1" dirty="0">
                <a:solidFill>
                  <a:srgbClr val="C00000"/>
                </a:solidFill>
              </a:rPr>
              <a:t>im Mittelpunkt der Schweiz!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3EF6CC-4F65-459F-BFD0-C3D148E49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7. Oktober 2021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84E592E-50E4-4F74-A041-D3133053E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2</a:t>
            </a:fld>
            <a:endParaRPr lang="de-CH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401" y="4272352"/>
            <a:ext cx="3454399" cy="1943099"/>
          </a:xfrm>
          <a:prstGeom prst="rect">
            <a:avLst/>
          </a:prstGeom>
        </p:spPr>
      </p:pic>
      <p:cxnSp>
        <p:nvCxnSpPr>
          <p:cNvPr id="6" name="Gerader Verbinder 5"/>
          <p:cNvCxnSpPr/>
          <p:nvPr/>
        </p:nvCxnSpPr>
        <p:spPr>
          <a:xfrm>
            <a:off x="6233886" y="4158343"/>
            <a:ext cx="994228" cy="537028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/>
        </p:nvCxnSpPr>
        <p:spPr>
          <a:xfrm flipV="1">
            <a:off x="7228114" y="3730171"/>
            <a:ext cx="925282" cy="96520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/>
          <p:cNvCxnSpPr/>
          <p:nvPr/>
        </p:nvCxnSpPr>
        <p:spPr>
          <a:xfrm flipV="1">
            <a:off x="7265303" y="4335028"/>
            <a:ext cx="1192897" cy="38756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/>
          <p:cNvCxnSpPr/>
          <p:nvPr/>
        </p:nvCxnSpPr>
        <p:spPr>
          <a:xfrm>
            <a:off x="7265303" y="4747176"/>
            <a:ext cx="1222828" cy="589278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/>
          <p:cNvCxnSpPr/>
          <p:nvPr/>
        </p:nvCxnSpPr>
        <p:spPr>
          <a:xfrm flipH="1">
            <a:off x="6731000" y="4767400"/>
            <a:ext cx="486231" cy="171740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/>
          <p:cNvCxnSpPr/>
          <p:nvPr/>
        </p:nvCxnSpPr>
        <p:spPr>
          <a:xfrm>
            <a:off x="7242627" y="4758046"/>
            <a:ext cx="441850" cy="1352608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/>
          <p:cNvCxnSpPr/>
          <p:nvPr/>
        </p:nvCxnSpPr>
        <p:spPr>
          <a:xfrm>
            <a:off x="5929082" y="4695371"/>
            <a:ext cx="1261840" cy="27223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/>
          <p:cNvCxnSpPr/>
          <p:nvPr/>
        </p:nvCxnSpPr>
        <p:spPr>
          <a:xfrm flipH="1">
            <a:off x="5766257" y="4755968"/>
            <a:ext cx="1424666" cy="1445428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797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842B8781-4690-4E69-9D94-19EF81D2F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4188112B-0A73-4804-9721-216DCA889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3EF6CC-4F65-459F-BFD0-C3D148E49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7. Oktober 2021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84E592E-50E4-4F74-A041-D3133053E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3</a:t>
            </a:fld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D2299B8-F74B-4C6A-A7C5-47DCA4428C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28" y="1911722"/>
            <a:ext cx="8407915" cy="2238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526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 sz="3000" b="1" dirty="0">
              <a:solidFill>
                <a:srgbClr val="B7081A"/>
              </a:solidFill>
              <a:ea typeface="+mj-ea"/>
              <a:cs typeface="+mj-cs"/>
            </a:endParaRPr>
          </a:p>
          <a:p>
            <a:r>
              <a:rPr lang="de-CH" sz="3000" b="1" dirty="0">
                <a:solidFill>
                  <a:srgbClr val="B7081A"/>
                </a:solidFill>
                <a:ea typeface="+mj-ea"/>
                <a:cs typeface="+mj-cs"/>
              </a:rPr>
              <a:t>Was ist Volketswil?</a:t>
            </a:r>
          </a:p>
          <a:p>
            <a:endParaRPr lang="de-CH" sz="3000" b="1" dirty="0">
              <a:solidFill>
                <a:srgbClr val="B7081A"/>
              </a:solidFill>
              <a:ea typeface="+mj-ea"/>
              <a:cs typeface="+mj-cs"/>
            </a:endParaRPr>
          </a:p>
          <a:p>
            <a:endParaRPr lang="de-CH" sz="3000" b="1" dirty="0"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3000" b="1" dirty="0">
                <a:ea typeface="+mj-ea"/>
                <a:cs typeface="+mj-cs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sz="3000" b="1" dirty="0"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3000" b="1" dirty="0">
                <a:ea typeface="+mj-ea"/>
                <a:cs typeface="+mj-cs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sz="3000" b="1" dirty="0"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3000" b="1" dirty="0">
                <a:ea typeface="+mj-ea"/>
                <a:cs typeface="+mj-cs"/>
              </a:rPr>
              <a:t>?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7. Oktober 2021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50818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Volketswil ist…</a:t>
            </a:r>
            <a:br>
              <a:rPr lang="de-CH" dirty="0"/>
            </a:b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3000" b="1" dirty="0">
              <a:solidFill>
                <a:srgbClr val="B7081A"/>
              </a:solidFill>
              <a:ea typeface="+mj-ea"/>
              <a:cs typeface="+mj-cs"/>
            </a:endParaRPr>
          </a:p>
          <a:p>
            <a:pPr lvl="0"/>
            <a:r>
              <a:rPr lang="de-CH" sz="3000" b="1" dirty="0">
                <a:solidFill>
                  <a:srgbClr val="B7081A"/>
                </a:solidFill>
                <a:ea typeface="+mj-ea"/>
                <a:cs typeface="+mj-cs"/>
              </a:rPr>
              <a:t>… selbstbewusst und dynamisch</a:t>
            </a: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>
                <a:solidFill>
                  <a:prstClr val="black"/>
                </a:solidFill>
              </a:rPr>
              <a:t>5 Ortsteile: </a:t>
            </a:r>
            <a:r>
              <a:rPr lang="de-CH" sz="2400" b="1" dirty="0" err="1">
                <a:solidFill>
                  <a:prstClr val="black"/>
                </a:solidFill>
              </a:rPr>
              <a:t>Hegnau</a:t>
            </a:r>
            <a:r>
              <a:rPr lang="de-CH" sz="2400" b="1" dirty="0">
                <a:solidFill>
                  <a:prstClr val="black"/>
                </a:solidFill>
              </a:rPr>
              <a:t>, </a:t>
            </a:r>
            <a:r>
              <a:rPr lang="de-CH" sz="2400" b="1" dirty="0" err="1">
                <a:solidFill>
                  <a:prstClr val="black"/>
                </a:solidFill>
              </a:rPr>
              <a:t>Zimikon</a:t>
            </a:r>
            <a:r>
              <a:rPr lang="de-CH" sz="2400" b="1" dirty="0">
                <a:solidFill>
                  <a:prstClr val="black"/>
                </a:solidFill>
              </a:rPr>
              <a:t>, Volketswil, </a:t>
            </a:r>
            <a:r>
              <a:rPr lang="de-CH" sz="2400" b="1" dirty="0" err="1">
                <a:solidFill>
                  <a:prstClr val="black"/>
                </a:solidFill>
              </a:rPr>
              <a:t>Gutenswil</a:t>
            </a:r>
            <a:r>
              <a:rPr lang="de-CH" sz="2400" b="1" dirty="0">
                <a:solidFill>
                  <a:prstClr val="black"/>
                </a:solidFill>
              </a:rPr>
              <a:t> und </a:t>
            </a:r>
            <a:r>
              <a:rPr lang="de-CH" sz="2400" b="1" dirty="0" err="1">
                <a:solidFill>
                  <a:prstClr val="black"/>
                </a:solidFill>
              </a:rPr>
              <a:t>Kindhausen</a:t>
            </a: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/>
              <a:t>18’851</a:t>
            </a:r>
            <a:r>
              <a:rPr lang="de-CH" sz="2400" b="1" dirty="0">
                <a:solidFill>
                  <a:prstClr val="black"/>
                </a:solidFill>
              </a:rPr>
              <a:t> Einwohnerinnen und Einwohner (2020) – laufend am Wachsen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 err="1">
                <a:solidFill>
                  <a:prstClr val="black"/>
                </a:solidFill>
              </a:rPr>
              <a:t>Durchnittsalter</a:t>
            </a:r>
            <a:r>
              <a:rPr lang="de-CH" sz="2400" b="1" dirty="0">
                <a:solidFill>
                  <a:prstClr val="black"/>
                </a:solidFill>
              </a:rPr>
              <a:t>: 41 Jahre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>
                <a:solidFill>
                  <a:prstClr val="black"/>
                </a:solidFill>
              </a:rPr>
              <a:t>105 Nationalitäten</a:t>
            </a:r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7. Oktober 2021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23876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Volketswil ist…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2359742"/>
            <a:ext cx="7895492" cy="3950571"/>
          </a:xfrm>
        </p:spPr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lvl="0">
              <a:lnSpc>
                <a:spcPts val="2900"/>
              </a:lnSpc>
            </a:pPr>
            <a:endParaRPr lang="de-CH" sz="3000" b="1" dirty="0">
              <a:solidFill>
                <a:srgbClr val="B7081A"/>
              </a:solidFill>
              <a:ea typeface="+mj-ea"/>
              <a:cs typeface="+mj-cs"/>
            </a:endParaRPr>
          </a:p>
          <a:p>
            <a:pPr lvl="0">
              <a:lnSpc>
                <a:spcPts val="2900"/>
              </a:lnSpc>
            </a:pPr>
            <a:r>
              <a:rPr lang="de-CH" sz="3000" b="1" dirty="0">
                <a:solidFill>
                  <a:srgbClr val="B7081A"/>
                </a:solidFill>
                <a:ea typeface="+mj-ea"/>
                <a:cs typeface="+mj-cs"/>
              </a:rPr>
              <a:t>…verkehrstechnisch gut erschlossen</a:t>
            </a:r>
          </a:p>
          <a:p>
            <a:pPr lvl="0"/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>
                <a:solidFill>
                  <a:prstClr val="black"/>
                </a:solidFill>
              </a:rPr>
              <a:t>Strasse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>
                <a:solidFill>
                  <a:prstClr val="black"/>
                </a:solidFill>
              </a:rPr>
              <a:t>Bahn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>
                <a:solidFill>
                  <a:prstClr val="black"/>
                </a:solidFill>
              </a:rPr>
              <a:t>Bus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>
                <a:solidFill>
                  <a:prstClr val="black"/>
                </a:solidFill>
              </a:rPr>
              <a:t>Verlängerung </a:t>
            </a:r>
            <a:r>
              <a:rPr lang="de-CH" sz="2400" b="1" dirty="0" err="1">
                <a:solidFill>
                  <a:prstClr val="black"/>
                </a:solidFill>
              </a:rPr>
              <a:t>Glattalbahn</a:t>
            </a:r>
            <a:r>
              <a:rPr lang="de-CH" sz="2400" b="1" dirty="0">
                <a:solidFill>
                  <a:prstClr val="black"/>
                </a:solidFill>
              </a:rPr>
              <a:t>?</a:t>
            </a:r>
          </a:p>
          <a:p>
            <a:pPr lvl="0"/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lvl="0"/>
            <a:endParaRPr lang="de-CH" sz="2400" b="1" dirty="0">
              <a:solidFill>
                <a:prstClr val="black"/>
              </a:solidFill>
            </a:endParaRPr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7. Oktober 2021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6</a:t>
            </a:fld>
            <a:endParaRPr lang="de-CH" dirty="0"/>
          </a:p>
        </p:txBody>
      </p:sp>
      <p:sp>
        <p:nvSpPr>
          <p:cNvPr id="6" name="Ellipse 5"/>
          <p:cNvSpPr/>
          <p:nvPr/>
        </p:nvSpPr>
        <p:spPr>
          <a:xfrm>
            <a:off x="5770125" y="1450804"/>
            <a:ext cx="1087875" cy="10795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de-CH" sz="1000" b="1" dirty="0"/>
              <a:t>25 Min. Zürich HB</a:t>
            </a:r>
          </a:p>
        </p:txBody>
      </p:sp>
      <p:sp>
        <p:nvSpPr>
          <p:cNvPr id="8" name="Ellipse 7"/>
          <p:cNvSpPr/>
          <p:nvPr/>
        </p:nvSpPr>
        <p:spPr>
          <a:xfrm>
            <a:off x="6858000" y="954773"/>
            <a:ext cx="1106019" cy="1111041"/>
          </a:xfrm>
          <a:prstGeom prst="ellipse">
            <a:avLst/>
          </a:prstGeom>
          <a:solidFill>
            <a:schemeClr val="accent1"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de-CH" sz="1000" b="1" dirty="0"/>
              <a:t>28 Min. Zürich Flughafen</a:t>
            </a:r>
          </a:p>
        </p:txBody>
      </p:sp>
      <p:sp>
        <p:nvSpPr>
          <p:cNvPr id="9" name="Ellipse 8"/>
          <p:cNvSpPr/>
          <p:nvPr/>
        </p:nvSpPr>
        <p:spPr>
          <a:xfrm>
            <a:off x="5935921" y="583342"/>
            <a:ext cx="1107831" cy="1038212"/>
          </a:xfrm>
          <a:prstGeom prst="ellipse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sz="1000" b="1" dirty="0"/>
              <a:t>25 Min. Winterthur</a:t>
            </a:r>
          </a:p>
        </p:txBody>
      </p:sp>
    </p:spTree>
    <p:extLst>
      <p:ext uri="{BB962C8B-B14F-4D97-AF65-F5344CB8AC3E}">
        <p14:creationId xmlns:p14="http://schemas.microsoft.com/office/powerpoint/2010/main" val="2520668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Volketswil ist…</a:t>
            </a:r>
            <a:br>
              <a:rPr lang="de-CH" dirty="0"/>
            </a:b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4400" y="2359742"/>
            <a:ext cx="7924800" cy="3950571"/>
          </a:xfrm>
        </p:spPr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lvl="0"/>
            <a:r>
              <a:rPr lang="de-CH" sz="3000" b="1" dirty="0">
                <a:solidFill>
                  <a:srgbClr val="B7081A"/>
                </a:solidFill>
                <a:ea typeface="+mj-ea"/>
                <a:cs typeface="+mj-cs"/>
              </a:rPr>
              <a:t>… ein wichtiger Wirtschaftsstandort</a:t>
            </a: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>
                <a:solidFill>
                  <a:prstClr val="black"/>
                </a:solidFill>
              </a:rPr>
              <a:t>1’200 Betriebe – 11’000 Beschäftigte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>
                <a:solidFill>
                  <a:prstClr val="black"/>
                </a:solidFill>
              </a:rPr>
              <a:t>Firmen mit Hauptsitz in Volketswil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>
                <a:solidFill>
                  <a:prstClr val="black"/>
                </a:solidFill>
              </a:rPr>
              <a:t>Zukunftsgerichte Technologien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lvl="0"/>
            <a:endParaRPr lang="de-CH" sz="2400" b="1" dirty="0">
              <a:solidFill>
                <a:prstClr val="black"/>
              </a:solidFill>
            </a:endParaRPr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7. Oktober 2021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7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22668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Volketswil ist...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lvl="0"/>
            <a:r>
              <a:rPr lang="de-CH" sz="3000" b="1" dirty="0">
                <a:solidFill>
                  <a:srgbClr val="B7081A"/>
                </a:solidFill>
                <a:ea typeface="+mj-ea"/>
                <a:cs typeface="+mj-cs"/>
              </a:rPr>
              <a:t>… gut vernetzt</a:t>
            </a:r>
          </a:p>
          <a:p>
            <a:pPr lvl="0"/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>
                <a:solidFill>
                  <a:prstClr val="black"/>
                </a:solidFill>
              </a:rPr>
              <a:t>FRZ - Flughafenregion Zürich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>
                <a:solidFill>
                  <a:prstClr val="black"/>
                </a:solidFill>
              </a:rPr>
              <a:t>ZPG – Zürcher Planungsgruppe Glattal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CH" sz="2400" b="1" dirty="0">
                <a:solidFill>
                  <a:prstClr val="black"/>
                </a:solidFill>
              </a:rPr>
              <a:t>Flugplatz Dübendorf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CH" sz="2400" b="1" dirty="0">
              <a:solidFill>
                <a:prstClr val="black"/>
              </a:solidFill>
            </a:endParaRPr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/>
              <a:t>7. Oktober 2021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8</a:t>
            </a:fld>
            <a:endParaRPr lang="de-CH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834" y="2961132"/>
            <a:ext cx="1355326" cy="92261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5017" y="4694399"/>
            <a:ext cx="2105171" cy="1134901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285" y="4609351"/>
            <a:ext cx="1410403" cy="777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022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Fokusthemen des Gemeinderates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2400" b="1" dirty="0">
                <a:latin typeface="+mj-lt"/>
                <a:ea typeface="+mj-ea"/>
                <a:cs typeface="+mj-cs"/>
              </a:rPr>
              <a:t>Wirtschaftsförderung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sz="2400" b="1" dirty="0"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2400" b="1" dirty="0">
                <a:latin typeface="+mj-lt"/>
                <a:ea typeface="+mj-ea"/>
                <a:cs typeface="+mj-cs"/>
              </a:rPr>
              <a:t>Kommunikation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sz="2400" b="1" dirty="0"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2400" b="1" dirty="0">
                <a:latin typeface="+mj-lt"/>
                <a:ea typeface="+mj-ea"/>
                <a:cs typeface="+mj-cs"/>
              </a:rPr>
              <a:t>Ortsplanung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sz="2400" b="1" dirty="0"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sz="2400" b="1" dirty="0">
                <a:latin typeface="+mj-lt"/>
                <a:ea typeface="+mj-ea"/>
                <a:cs typeface="+mj-cs"/>
              </a:rPr>
              <a:t>Gebietsentwicklung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7. Oktober 2021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937AB-2DC5-4D34-93D3-4CBBB7EB2DE5}" type="slidenum">
              <a:rPr lang="de-CH" smtClean="0"/>
              <a:pPr/>
              <a:t>9</a:t>
            </a:fld>
            <a:endParaRPr lang="de-CH" dirty="0"/>
          </a:p>
        </p:txBody>
      </p:sp>
      <p:sp>
        <p:nvSpPr>
          <p:cNvPr id="6" name="Ellipse 5"/>
          <p:cNvSpPr/>
          <p:nvPr/>
        </p:nvSpPr>
        <p:spPr>
          <a:xfrm>
            <a:off x="6619210" y="1717509"/>
            <a:ext cx="1276561" cy="12869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de-CH" sz="1600" b="1" dirty="0"/>
              <a:t>Aktuell</a:t>
            </a:r>
          </a:p>
        </p:txBody>
      </p:sp>
    </p:spTree>
    <p:extLst>
      <p:ext uri="{BB962C8B-B14F-4D97-AF65-F5344CB8AC3E}">
        <p14:creationId xmlns:p14="http://schemas.microsoft.com/office/powerpoint/2010/main" val="2051127540"/>
      </p:ext>
    </p:extLst>
  </p:cSld>
  <p:clrMapOvr>
    <a:masterClrMapping/>
  </p:clrMapOvr>
</p:sld>
</file>

<file path=ppt/theme/theme1.xml><?xml version="1.0" encoding="utf-8"?>
<a:theme xmlns:a="http://schemas.openxmlformats.org/drawingml/2006/main" name="GVW_Praesentation_rot">
  <a:themeElements>
    <a:clrScheme name="Volketswil ro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7081A"/>
      </a:accent1>
      <a:accent2>
        <a:srgbClr val="A61866"/>
      </a:accent2>
      <a:accent3>
        <a:srgbClr val="E5A226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olketsw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VW_Praesentation_rot.potx" id="{46A9DF31-1158-46B6-88B6-CEC90427E943}" vid="{1270514B-5247-446B-AAA2-99C98F3AB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GVW_Praesentation_rot</Template>
  <TotalTime>0</TotalTime>
  <Words>250</Words>
  <Application>Microsoft Office PowerPoint</Application>
  <PresentationFormat>Bildschirmpräsentation (4:3)</PresentationFormat>
  <Paragraphs>115</Paragraphs>
  <Slides>12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GVW_Praesentation_rot</vt:lpstr>
      <vt:lpstr>Wirtschaftsstandort Volketswil</vt:lpstr>
      <vt:lpstr>PowerPoint-Präsentation</vt:lpstr>
      <vt:lpstr>PowerPoint-Präsentation</vt:lpstr>
      <vt:lpstr>PowerPoint-Präsentation</vt:lpstr>
      <vt:lpstr>Volketswil ist… </vt:lpstr>
      <vt:lpstr>Volketswil ist…</vt:lpstr>
      <vt:lpstr>Volketswil ist… </vt:lpstr>
      <vt:lpstr>Volketswil ist...</vt:lpstr>
      <vt:lpstr>Fokusthemen des Gemeinderates</vt:lpstr>
      <vt:lpstr>Vision</vt:lpstr>
      <vt:lpstr>Interessiert an einem Austausch?</vt:lpstr>
      <vt:lpstr>Danke  für Ihre Aufmerksamkeit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mit Bild</dc:title>
  <dc:creator>fa</dc:creator>
  <cp:lastModifiedBy>Imhoff Franziska</cp:lastModifiedBy>
  <cp:revision>99</cp:revision>
  <dcterms:created xsi:type="dcterms:W3CDTF">2016-04-05T06:45:22Z</dcterms:created>
  <dcterms:modified xsi:type="dcterms:W3CDTF">2022-07-18T08:00:39Z</dcterms:modified>
</cp:coreProperties>
</file>